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007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1551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8140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46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0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66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342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351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18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4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368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29097-47AA-46A0-B7F4-A67AB1377557}" type="datetimeFigureOut">
              <a:rPr lang="ru-RU" smtClean="0"/>
              <a:t>вт 26.11.24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DA726-F60F-415C-B6A0-6B5BA82149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50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a/a5/CivilDefence.svg/1200px-CivilDefence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587" y="1025729"/>
            <a:ext cx="5330825" cy="5330825"/>
          </a:xfrm>
          <a:prstGeom prst="rect">
            <a:avLst/>
          </a:prstGeom>
          <a:noFill/>
          <a:effectLst>
            <a:glow rad="127000">
              <a:schemeClr val="accent2">
                <a:lumMod val="20000"/>
                <a:lumOff val="8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62499" y="859667"/>
            <a:ext cx="4153812" cy="5890268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</a:endParaRPr>
          </a:p>
          <a:p>
            <a:pPr algn="ctr"/>
            <a:endParaRPr lang="ru-RU" sz="1100" b="1" dirty="0">
              <a:solidFill>
                <a:schemeClr val="tx1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Если Вы дома: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- Сохранять спокойствие, укрыться в помещении без окон, со сплошными стенами, не подходить к окнам</a:t>
            </a: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Если Вы на улице: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- Спуститься во временное укрытие или зайти в здание, подвал.  При отсутствии укрытия – необходимо лечь на землю и переждать обстрел</a:t>
            </a: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Если Вы в транспорте:</a:t>
            </a:r>
          </a:p>
          <a:p>
            <a:pPr marL="171450" indent="-171450" algn="ctr">
              <a:buFontTx/>
              <a:buChar char="-"/>
            </a:pPr>
            <a:r>
              <a:rPr lang="ru-RU" sz="1600" b="1" dirty="0" smtClean="0">
                <a:solidFill>
                  <a:schemeClr val="tx1"/>
                </a:solidFill>
              </a:rPr>
              <a:t>Выйти из транспорта и укрыться в безопасном месте (временном укрытии), в личном транспорте необходимо остановиться, лечь на землю, но не рядом с машиной и желательно со стороны противоположной обстрелу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65829" y="172396"/>
            <a:ext cx="7237412" cy="614381"/>
          </a:xfr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91000"/>
              </a:srgbClr>
            </a:solidFill>
          </a:ln>
        </p:spPr>
        <p:txBody>
          <a:bodyPr>
            <a:normAutofit/>
          </a:bodyPr>
          <a:lstStyle/>
          <a:p>
            <a:r>
              <a:rPr lang="ru-RU" sz="35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ГРАЖДАНСКАЯ ОБОРОНА</a:t>
            </a:r>
            <a:endParaRPr lang="ru-RU" sz="35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245026" y="859667"/>
            <a:ext cx="3881531" cy="5948580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Эвакуация может проводиться при аварии, катастрофе, стихийном бедствии или в случае военных конфликтов.</a:t>
            </a:r>
          </a:p>
          <a:p>
            <a:pPr algn="ctr"/>
            <a:endParaRPr lang="ru-RU" sz="15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1500" b="1" u="sng" dirty="0" smtClean="0">
                <a:solidFill>
                  <a:srgbClr val="FF0000"/>
                </a:solidFill>
              </a:rPr>
              <a:t>ПРЕЖДЕ ЧЕМ ПОКИНУТЬ МЕСТО ПРОЖИВАНИЯ:</a:t>
            </a:r>
          </a:p>
          <a:p>
            <a:pPr marL="171450" indent="-171450" algn="just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</a:rPr>
              <a:t>Выключите все осветительные и нагревательные приборы; 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-Закройте краны водопроводной и газовой сетей, окна; - Закройте квартиру (дом, комнату)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ЧТО ВЗЯТЬ С СОБОЙ: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Личные документы (паспорт, военный билет, свидетельство о браке, о рождении детей, пенсионное удостоверение), деньги (банковские карты);</a:t>
            </a: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- Продукты питания на 2-3 суток, питьевую воду. – одежду, обувь, туалетные принадлежности. – кружку, миску, ложку, нож, спички.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490043" y="952839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по сигналу «ВНИМАНИЕ ВСЕМ!»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66839" y="3863711"/>
            <a:ext cx="3907434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bg1"/>
                </a:solidFill>
              </a:rPr>
              <a:t>Для получения оперативной информации, посредством </a:t>
            </a:r>
            <a:r>
              <a:rPr lang="en-US" sz="1000" b="1" dirty="0" smtClean="0">
                <a:solidFill>
                  <a:schemeClr val="bg1"/>
                </a:solidFill>
              </a:rPr>
              <a:t>push</a:t>
            </a:r>
            <a:r>
              <a:rPr lang="ru-RU" sz="1000" b="1" dirty="0" smtClean="0">
                <a:solidFill>
                  <a:schemeClr val="bg1"/>
                </a:solidFill>
              </a:rPr>
              <a:t>-уведомлений, об опасности возникновения возможных угроз и рисков рекомендуем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установить мобильное приложение по 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безопасности «МЧС России»</a:t>
            </a:r>
          </a:p>
          <a:p>
            <a:pPr algn="ctr"/>
            <a:r>
              <a:rPr lang="en-US" sz="1200" i="1" dirty="0" smtClean="0"/>
              <a:t>App Store                 Google Play                    RuStore   </a:t>
            </a:r>
            <a:endParaRPr lang="ru-RU" sz="1200" i="1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266839" y="859201"/>
            <a:ext cx="3927659" cy="2958711"/>
          </a:xfrm>
          <a:prstGeom prst="roundRect">
            <a:avLst/>
          </a:prstGeom>
          <a:solidFill>
            <a:schemeClr val="accent1">
              <a:alpha val="26000"/>
            </a:schemeClr>
          </a:solidFill>
          <a:ln>
            <a:solidFill>
              <a:schemeClr val="accent1">
                <a:shade val="50000"/>
                <a:alpha val="27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endParaRPr lang="ru-RU" sz="2400" b="1" u="sng" dirty="0" smtClean="0">
              <a:solidFill>
                <a:srgbClr val="FF0000"/>
              </a:solidFill>
            </a:endParaRPr>
          </a:p>
          <a:p>
            <a:pPr algn="ctr"/>
            <a:r>
              <a:rPr lang="ru-RU" sz="2400" b="1" u="sng" dirty="0" smtClean="0">
                <a:solidFill>
                  <a:srgbClr val="FF0000"/>
                </a:solidFill>
              </a:rPr>
              <a:t>Ни в коем случае нельзя:</a:t>
            </a:r>
            <a:endParaRPr lang="ru-RU" sz="1200" b="1" u="sng" dirty="0" smtClean="0">
              <a:solidFill>
                <a:srgbClr val="FF0000"/>
              </a:solidFill>
            </a:endParaRP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Находиться в прямой видимости летательного аппарата; </a:t>
            </a:r>
          </a:p>
          <a:p>
            <a:pPr marL="171450" indent="-171450" algn="ctr">
              <a:buFontTx/>
              <a:buChar char="-"/>
            </a:pPr>
            <a:r>
              <a:rPr lang="ru-RU" sz="1200" b="1" dirty="0" smtClean="0">
                <a:solidFill>
                  <a:schemeClr val="tx1"/>
                </a:solidFill>
              </a:rPr>
              <a:t>Пытаться сбить аппарат подручными и иными средствами поражения.</a:t>
            </a:r>
          </a:p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Сообщить о БПЛА в службу спасения </a:t>
            </a:r>
            <a:r>
              <a:rPr lang="ru-RU" sz="1500" b="1" dirty="0" smtClean="0">
                <a:solidFill>
                  <a:srgbClr val="FF0000"/>
                </a:solidFill>
              </a:rPr>
              <a:t>112</a:t>
            </a:r>
          </a:p>
          <a:p>
            <a:pPr algn="ctr"/>
            <a:endParaRPr lang="ru-RU" sz="1500" b="1" dirty="0" smtClean="0">
              <a:solidFill>
                <a:srgbClr val="FF0000"/>
              </a:solidFill>
            </a:endParaRPr>
          </a:p>
          <a:p>
            <a:pPr algn="ctr"/>
            <a:r>
              <a:rPr lang="ru-RU" sz="1600" b="1" u="sng" dirty="0" smtClean="0">
                <a:solidFill>
                  <a:srgbClr val="FF0000"/>
                </a:solidFill>
              </a:rPr>
              <a:t>ГЛАВНОЕ – СОХРАНЯТЬ СПОКОЙСТВИЕ</a:t>
            </a: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  <a:p>
            <a:pPr marL="171450" indent="-171450" algn="ctr">
              <a:buFontTx/>
              <a:buChar char="-"/>
            </a:pP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4519835" y="3952932"/>
            <a:ext cx="3329499" cy="343686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Приложение «МЧС РОССИИ»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519835" y="1115844"/>
            <a:ext cx="3329499" cy="72724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обнаружении беспилотного летательного аппарата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8548550" y="1118782"/>
            <a:ext cx="3329499" cy="475304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9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60000"/>
                  <a:lumOff val="40000"/>
                  <a:alpha val="68000"/>
                </a:schemeClr>
              </a:gs>
            </a:gsLst>
            <a:lin ang="5400000" scaled="1"/>
          </a:gradFill>
          <a:ln w="76200">
            <a:solidFill>
              <a:srgbClr val="FF0000">
                <a:alpha val="73000"/>
              </a:srgbClr>
            </a:solidFill>
            <a:round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dirty="0" smtClean="0">
                <a:latin typeface="Arial Black" panose="020B0A04020102020204" pitchFamily="34" charset="0"/>
                <a:cs typeface="Aharoni" panose="02010803020104030203" pitchFamily="2" charset="-79"/>
              </a:rPr>
              <a:t>Порядок действий при объявлении «ЭВАКУАЦИИ»</a:t>
            </a:r>
            <a:endParaRPr lang="ru-RU" sz="1400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488" y="5450407"/>
            <a:ext cx="1244054" cy="1219338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29070" y="5440951"/>
            <a:ext cx="1194448" cy="12246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4271" y="5430082"/>
            <a:ext cx="1229349" cy="124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451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288</Words>
  <Application>Microsoft Office PowerPoint</Application>
  <PresentationFormat>Широкоэкранный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Aharoni</vt:lpstr>
      <vt:lpstr>Arial</vt:lpstr>
      <vt:lpstr>Arial Black</vt:lpstr>
      <vt:lpstr>Calibri</vt:lpstr>
      <vt:lpstr>Calibri Light</vt:lpstr>
      <vt:lpstr>Тема Office</vt:lpstr>
      <vt:lpstr>ГРАЖДАНСКАЯ ОБОРОНА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creator>Вадим</dc:creator>
  <cp:lastModifiedBy>Самарина Алена Алексеевна</cp:lastModifiedBy>
  <cp:revision>20</cp:revision>
  <cp:lastPrinted>2024-11-26T12:36:32Z</cp:lastPrinted>
  <dcterms:created xsi:type="dcterms:W3CDTF">2024-02-27T09:09:13Z</dcterms:created>
  <dcterms:modified xsi:type="dcterms:W3CDTF">2024-11-27T05:28:35Z</dcterms:modified>
</cp:coreProperties>
</file>